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9" r:id="rId2"/>
    <p:sldMasterId id="2147483673" r:id="rId3"/>
    <p:sldMasterId id="2147483697" r:id="rId4"/>
    <p:sldMasterId id="2147483917" r:id="rId5"/>
    <p:sldMasterId id="2147483930" r:id="rId6"/>
  </p:sldMasterIdLst>
  <p:notesMasterIdLst>
    <p:notesMasterId r:id="rId39"/>
  </p:notesMasterIdLst>
  <p:handoutMasterIdLst>
    <p:handoutMasterId r:id="rId40"/>
  </p:handoutMasterIdLst>
  <p:sldIdLst>
    <p:sldId id="345" r:id="rId7"/>
    <p:sldId id="487" r:id="rId8"/>
    <p:sldId id="505" r:id="rId9"/>
    <p:sldId id="514" r:id="rId10"/>
    <p:sldId id="527" r:id="rId11"/>
    <p:sldId id="521" r:id="rId12"/>
    <p:sldId id="528" r:id="rId13"/>
    <p:sldId id="529" r:id="rId14"/>
    <p:sldId id="530" r:id="rId15"/>
    <p:sldId id="531" r:id="rId16"/>
    <p:sldId id="523" r:id="rId17"/>
    <p:sldId id="533" r:id="rId18"/>
    <p:sldId id="534" r:id="rId19"/>
    <p:sldId id="535" r:id="rId20"/>
    <p:sldId id="524" r:id="rId21"/>
    <p:sldId id="536" r:id="rId22"/>
    <p:sldId id="537" r:id="rId23"/>
    <p:sldId id="538" r:id="rId24"/>
    <p:sldId id="539" r:id="rId25"/>
    <p:sldId id="540" r:id="rId26"/>
    <p:sldId id="541" r:id="rId27"/>
    <p:sldId id="542" r:id="rId28"/>
    <p:sldId id="543" r:id="rId29"/>
    <p:sldId id="545" r:id="rId30"/>
    <p:sldId id="548" r:id="rId31"/>
    <p:sldId id="546" r:id="rId32"/>
    <p:sldId id="549" r:id="rId33"/>
    <p:sldId id="547" r:id="rId34"/>
    <p:sldId id="550" r:id="rId35"/>
    <p:sldId id="551" r:id="rId36"/>
    <p:sldId id="544" r:id="rId37"/>
    <p:sldId id="435" r:id="rId38"/>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0FA9B9D-EBA2-484A-BEBB-C985D39332FA}">
          <p14:sldIdLst>
            <p14:sldId id="345"/>
            <p14:sldId id="487"/>
            <p14:sldId id="505"/>
            <p14:sldId id="514"/>
            <p14:sldId id="527"/>
            <p14:sldId id="521"/>
            <p14:sldId id="528"/>
            <p14:sldId id="529"/>
            <p14:sldId id="530"/>
            <p14:sldId id="531"/>
            <p14:sldId id="523"/>
            <p14:sldId id="533"/>
            <p14:sldId id="534"/>
            <p14:sldId id="535"/>
            <p14:sldId id="524"/>
            <p14:sldId id="536"/>
            <p14:sldId id="537"/>
            <p14:sldId id="538"/>
            <p14:sldId id="539"/>
            <p14:sldId id="540"/>
            <p14:sldId id="541"/>
            <p14:sldId id="542"/>
            <p14:sldId id="543"/>
            <p14:sldId id="545"/>
            <p14:sldId id="548"/>
            <p14:sldId id="546"/>
            <p14:sldId id="549"/>
            <p14:sldId id="547"/>
            <p14:sldId id="550"/>
            <p14:sldId id="551"/>
            <p14:sldId id="544"/>
            <p14:sldId id="435"/>
          </p14:sldIdLst>
        </p14:section>
      </p14:sectionLst>
    </p:ext>
    <p:ext uri="{EFAFB233-063F-42B5-8137-9DF3F51BA10A}">
      <p15:sldGuideLst xmlns:p15="http://schemas.microsoft.com/office/powerpoint/2012/main">
        <p15:guide id="1" orient="horz" pos="204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CC"/>
    <a:srgbClr val="CCECFF"/>
    <a:srgbClr val="FFFF66"/>
    <a:srgbClr val="FF5050"/>
    <a:srgbClr val="CCFF33"/>
    <a:srgbClr val="99FF99"/>
    <a:srgbClr val="FF9933"/>
    <a:srgbClr val="E1B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0" autoAdjust="0"/>
    <p:restoredTop sz="85385" autoAdjust="0"/>
  </p:normalViewPr>
  <p:slideViewPr>
    <p:cSldViewPr>
      <p:cViewPr varScale="1">
        <p:scale>
          <a:sx n="75" d="100"/>
          <a:sy n="75" d="100"/>
        </p:scale>
        <p:origin x="1406" y="48"/>
      </p:cViewPr>
      <p:guideLst>
        <p:guide orient="horz" pos="204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47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47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47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5B3E0D0-1152-4589-91DF-203E7BB4407E}" type="slidenum">
              <a:rPr lang="en-GB"/>
              <a:pPr>
                <a:defRPr/>
              </a:pPr>
              <a:t>‹#›</a:t>
            </a:fld>
            <a:endParaRPr lang="en-GB"/>
          </a:p>
        </p:txBody>
      </p:sp>
    </p:spTree>
    <p:extLst>
      <p:ext uri="{BB962C8B-B14F-4D97-AF65-F5344CB8AC3E}">
        <p14:creationId xmlns:p14="http://schemas.microsoft.com/office/powerpoint/2010/main" val="3276602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2D14C573-AC46-4D06-93FF-47369F34E53E}" type="slidenum">
              <a:rPr lang="en-GB"/>
              <a:pPr>
                <a:defRPr/>
              </a:pPr>
              <a:t>‹#›</a:t>
            </a:fld>
            <a:endParaRPr lang="en-GB"/>
          </a:p>
        </p:txBody>
      </p:sp>
    </p:spTree>
    <p:extLst>
      <p:ext uri="{BB962C8B-B14F-4D97-AF65-F5344CB8AC3E}">
        <p14:creationId xmlns:p14="http://schemas.microsoft.com/office/powerpoint/2010/main" val="4271503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52847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236208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225650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0925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Circles- </a:t>
            </a:r>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pPr>
                <a:defRPr/>
              </a:pPr>
              <a:t>32</a:t>
            </a:fld>
            <a:endParaRPr lang="en-GB"/>
          </a:p>
        </p:txBody>
      </p:sp>
    </p:spTree>
    <p:extLst>
      <p:ext uri="{BB962C8B-B14F-4D97-AF65-F5344CB8AC3E}">
        <p14:creationId xmlns:p14="http://schemas.microsoft.com/office/powerpoint/2010/main" val="278482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D42F94-761A-4B1B-B963-538E812BAEFD}" type="slidenum">
              <a:rPr lang="en-US"/>
              <a:pPr>
                <a:defRPr/>
              </a:pPr>
              <a:t>‹#›</a:t>
            </a:fld>
            <a:endParaRPr lang="en-US"/>
          </a:p>
        </p:txBody>
      </p:sp>
    </p:spTree>
    <p:extLst>
      <p:ext uri="{BB962C8B-B14F-4D97-AF65-F5344CB8AC3E}">
        <p14:creationId xmlns:p14="http://schemas.microsoft.com/office/powerpoint/2010/main" val="1703836501"/>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41022C-6757-429C-856D-0F3DE0678DAD}" type="slidenum">
              <a:rPr lang="en-US"/>
              <a:pPr>
                <a:defRPr/>
              </a:pPr>
              <a:t>‹#›</a:t>
            </a:fld>
            <a:endParaRPr lang="en-US"/>
          </a:p>
        </p:txBody>
      </p:sp>
    </p:spTree>
    <p:extLst>
      <p:ext uri="{BB962C8B-B14F-4D97-AF65-F5344CB8AC3E}">
        <p14:creationId xmlns:p14="http://schemas.microsoft.com/office/powerpoint/2010/main" val="244026082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6C35CF-FF5D-4C47-BC07-14DE2D70905B}" type="slidenum">
              <a:rPr lang="en-US"/>
              <a:pPr>
                <a:defRPr/>
              </a:pPr>
              <a:t>‹#›</a:t>
            </a:fld>
            <a:endParaRPr lang="en-US"/>
          </a:p>
        </p:txBody>
      </p:sp>
    </p:spTree>
    <p:extLst>
      <p:ext uri="{BB962C8B-B14F-4D97-AF65-F5344CB8AC3E}">
        <p14:creationId xmlns:p14="http://schemas.microsoft.com/office/powerpoint/2010/main" val="1895056478"/>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6F3D0C-A43E-49B8-80CE-2479664D5008}" type="slidenum">
              <a:rPr lang="en-US"/>
              <a:pPr>
                <a:defRPr/>
              </a:pPr>
              <a:t>‹#›</a:t>
            </a:fld>
            <a:endParaRPr lang="en-US"/>
          </a:p>
        </p:txBody>
      </p:sp>
    </p:spTree>
    <p:extLst>
      <p:ext uri="{BB962C8B-B14F-4D97-AF65-F5344CB8AC3E}">
        <p14:creationId xmlns:p14="http://schemas.microsoft.com/office/powerpoint/2010/main" val="1371965530"/>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EA2202-F55D-421F-B21A-E672BD7302E1}" type="slidenum">
              <a:rPr lang="en-US"/>
              <a:pPr>
                <a:defRPr/>
              </a:pPr>
              <a:t>‹#›</a:t>
            </a:fld>
            <a:endParaRPr lang="en-US"/>
          </a:p>
        </p:txBody>
      </p:sp>
    </p:spTree>
    <p:extLst>
      <p:ext uri="{BB962C8B-B14F-4D97-AF65-F5344CB8AC3E}">
        <p14:creationId xmlns:p14="http://schemas.microsoft.com/office/powerpoint/2010/main" val="2247225370"/>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DF8116-451F-45F8-98EF-A163DB10B490}" type="slidenum">
              <a:rPr lang="en-US"/>
              <a:pPr>
                <a:defRPr/>
              </a:pPr>
              <a:t>‹#›</a:t>
            </a:fld>
            <a:endParaRPr lang="en-US"/>
          </a:p>
        </p:txBody>
      </p:sp>
    </p:spTree>
    <p:extLst>
      <p:ext uri="{BB962C8B-B14F-4D97-AF65-F5344CB8AC3E}">
        <p14:creationId xmlns:p14="http://schemas.microsoft.com/office/powerpoint/2010/main" val="3490971675"/>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E719C9-BA41-4E7F-8A20-8A838622C2B8}" type="slidenum">
              <a:rPr lang="en-US"/>
              <a:pPr>
                <a:defRPr/>
              </a:pPr>
              <a:t>‹#›</a:t>
            </a:fld>
            <a:endParaRPr lang="en-US"/>
          </a:p>
        </p:txBody>
      </p:sp>
    </p:spTree>
    <p:extLst>
      <p:ext uri="{BB962C8B-B14F-4D97-AF65-F5344CB8AC3E}">
        <p14:creationId xmlns:p14="http://schemas.microsoft.com/office/powerpoint/2010/main" val="3124259144"/>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212E43F-022D-4C54-BC37-A0ECB85C928D}" type="slidenum">
              <a:rPr lang="en-US"/>
              <a:pPr>
                <a:defRPr/>
              </a:pPr>
              <a:t>‹#›</a:t>
            </a:fld>
            <a:endParaRPr lang="en-US"/>
          </a:p>
        </p:txBody>
      </p:sp>
    </p:spTree>
    <p:extLst>
      <p:ext uri="{BB962C8B-B14F-4D97-AF65-F5344CB8AC3E}">
        <p14:creationId xmlns:p14="http://schemas.microsoft.com/office/powerpoint/2010/main" val="746412442"/>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AEB95BA-5BBC-4564-9076-5E5080EF3F21}" type="slidenum">
              <a:rPr lang="en-US"/>
              <a:pPr>
                <a:defRPr/>
              </a:pPr>
              <a:t>‹#›</a:t>
            </a:fld>
            <a:endParaRPr lang="en-US"/>
          </a:p>
        </p:txBody>
      </p:sp>
    </p:spTree>
    <p:extLst>
      <p:ext uri="{BB962C8B-B14F-4D97-AF65-F5344CB8AC3E}">
        <p14:creationId xmlns:p14="http://schemas.microsoft.com/office/powerpoint/2010/main" val="36114913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C4FC9B2-29AA-4B94-AB49-6847134DDAFF}" type="slidenum">
              <a:rPr lang="en-US"/>
              <a:pPr>
                <a:defRPr/>
              </a:pPr>
              <a:t>‹#›</a:t>
            </a:fld>
            <a:endParaRPr lang="en-US"/>
          </a:p>
        </p:txBody>
      </p:sp>
    </p:spTree>
    <p:extLst>
      <p:ext uri="{BB962C8B-B14F-4D97-AF65-F5344CB8AC3E}">
        <p14:creationId xmlns:p14="http://schemas.microsoft.com/office/powerpoint/2010/main" val="4215866111"/>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3E60A7C-5636-4F75-BE19-4C9478B1FDD8}" type="slidenum">
              <a:rPr lang="en-US"/>
              <a:pPr>
                <a:defRPr/>
              </a:pPr>
              <a:t>‹#›</a:t>
            </a:fld>
            <a:endParaRPr lang="en-US"/>
          </a:p>
        </p:txBody>
      </p:sp>
    </p:spTree>
    <p:extLst>
      <p:ext uri="{BB962C8B-B14F-4D97-AF65-F5344CB8AC3E}">
        <p14:creationId xmlns:p14="http://schemas.microsoft.com/office/powerpoint/2010/main" val="3934504199"/>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F4E988-DFC5-4FEC-8838-7F8B84C21031}" type="slidenum">
              <a:rPr lang="en-US"/>
              <a:pPr>
                <a:defRPr/>
              </a:pPr>
              <a:t>‹#›</a:t>
            </a:fld>
            <a:endParaRPr lang="en-US"/>
          </a:p>
        </p:txBody>
      </p:sp>
    </p:spTree>
    <p:extLst>
      <p:ext uri="{BB962C8B-B14F-4D97-AF65-F5344CB8AC3E}">
        <p14:creationId xmlns:p14="http://schemas.microsoft.com/office/powerpoint/2010/main" val="3849891731"/>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916398-3C8C-4FA8-A597-B8FF5A9307E9}" type="slidenum">
              <a:rPr lang="en-US"/>
              <a:pPr>
                <a:defRPr/>
              </a:pPr>
              <a:t>‹#›</a:t>
            </a:fld>
            <a:endParaRPr lang="en-US"/>
          </a:p>
        </p:txBody>
      </p:sp>
    </p:spTree>
    <p:extLst>
      <p:ext uri="{BB962C8B-B14F-4D97-AF65-F5344CB8AC3E}">
        <p14:creationId xmlns:p14="http://schemas.microsoft.com/office/powerpoint/2010/main" val="162035878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54C004-F925-4C08-8C63-FCB166960481}" type="slidenum">
              <a:rPr lang="en-US"/>
              <a:pPr>
                <a:defRPr/>
              </a:pPr>
              <a:t>‹#›</a:t>
            </a:fld>
            <a:endParaRPr lang="en-US"/>
          </a:p>
        </p:txBody>
      </p:sp>
    </p:spTree>
    <p:extLst>
      <p:ext uri="{BB962C8B-B14F-4D97-AF65-F5344CB8AC3E}">
        <p14:creationId xmlns:p14="http://schemas.microsoft.com/office/powerpoint/2010/main" val="425056356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860B2A-46B2-4F00-982E-8B26E617160C}" type="slidenum">
              <a:rPr lang="en-US"/>
              <a:pPr>
                <a:defRPr/>
              </a:pPr>
              <a:t>‹#›</a:t>
            </a:fld>
            <a:endParaRPr lang="en-US"/>
          </a:p>
        </p:txBody>
      </p:sp>
    </p:spTree>
    <p:extLst>
      <p:ext uri="{BB962C8B-B14F-4D97-AF65-F5344CB8AC3E}">
        <p14:creationId xmlns:p14="http://schemas.microsoft.com/office/powerpoint/2010/main" val="2994089641"/>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375141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15010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895256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214007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797914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308364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12012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C23C8D-3E3D-4A36-9AAB-59652C03E0B1}" type="slidenum">
              <a:rPr lang="en-US"/>
              <a:pPr>
                <a:defRPr/>
              </a:pPr>
              <a:t>‹#›</a:t>
            </a:fld>
            <a:endParaRPr lang="en-US"/>
          </a:p>
        </p:txBody>
      </p:sp>
    </p:spTree>
    <p:extLst>
      <p:ext uri="{BB962C8B-B14F-4D97-AF65-F5344CB8AC3E}">
        <p14:creationId xmlns:p14="http://schemas.microsoft.com/office/powerpoint/2010/main" val="3376769931"/>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016015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488711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421778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7612419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44208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4268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550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1428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624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14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F238F6-0243-49FF-AE47-783FBF2D5BF8}" type="slidenum">
              <a:rPr lang="en-US"/>
              <a:pPr>
                <a:defRPr/>
              </a:pPr>
              <a:t>‹#›</a:t>
            </a:fld>
            <a:endParaRPr lang="en-US"/>
          </a:p>
        </p:txBody>
      </p:sp>
    </p:spTree>
    <p:extLst>
      <p:ext uri="{BB962C8B-B14F-4D97-AF65-F5344CB8AC3E}">
        <p14:creationId xmlns:p14="http://schemas.microsoft.com/office/powerpoint/2010/main" val="1799053112"/>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6290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67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870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271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07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A6E7098-1D9E-4297-8B06-8858A6CB2C48}" type="datetime1">
              <a:rPr lang="fr-FR"/>
              <a:pPr/>
              <a:t>02/09/2025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8C31CAB-83F9-4A4F-970C-5EAB1D42FFBC}" type="slidenum">
              <a:rPr lang="en-US"/>
              <a:pPr/>
              <a:t>‹#›</a:t>
            </a:fld>
            <a:endParaRPr lang="en-US"/>
          </a:p>
        </p:txBody>
      </p:sp>
    </p:spTree>
    <p:extLst>
      <p:ext uri="{BB962C8B-B14F-4D97-AF65-F5344CB8AC3E}">
        <p14:creationId xmlns:p14="http://schemas.microsoft.com/office/powerpoint/2010/main" val="5178293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9D57E40-D648-455A-9437-30FA8FE56DD6}" type="datetime1">
              <a:rPr lang="fr-FR"/>
              <a:pPr/>
              <a:t>02/09/2025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E7E0763-8C84-4A0C-BF22-E8FBB0D34350}" type="slidenum">
              <a:rPr lang="en-US"/>
              <a:pPr/>
              <a:t>‹#›</a:t>
            </a:fld>
            <a:endParaRPr lang="en-US"/>
          </a:p>
        </p:txBody>
      </p:sp>
    </p:spTree>
    <p:extLst>
      <p:ext uri="{BB962C8B-B14F-4D97-AF65-F5344CB8AC3E}">
        <p14:creationId xmlns:p14="http://schemas.microsoft.com/office/powerpoint/2010/main" val="41658201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lvl1pPr>
              <a:defRPr/>
            </a:lvl1pPr>
          </a:lstStyle>
          <a:p>
            <a:fld id="{E3DE751E-08CA-4D99-89B2-9FC9DE2F4625}" type="datetime1">
              <a:rPr lang="fr-FR"/>
              <a:pPr/>
              <a:t>02/09/2025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E3BDE4F-8BEA-439D-BA05-0EFEBB61C6C9}" type="slidenum">
              <a:rPr lang="en-US"/>
              <a:pPr/>
              <a:t>‹#›</a:t>
            </a:fld>
            <a:endParaRPr lang="en-US"/>
          </a:p>
        </p:txBody>
      </p:sp>
    </p:spTree>
    <p:extLst>
      <p:ext uri="{BB962C8B-B14F-4D97-AF65-F5344CB8AC3E}">
        <p14:creationId xmlns:p14="http://schemas.microsoft.com/office/powerpoint/2010/main" val="3187421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3"/>
          <p:cNvSpPr>
            <a:spLocks noGrp="1"/>
          </p:cNvSpPr>
          <p:nvPr>
            <p:ph type="dt" sz="half" idx="10"/>
          </p:nvPr>
        </p:nvSpPr>
        <p:spPr/>
        <p:txBody>
          <a:bodyPr/>
          <a:lstStyle>
            <a:lvl1pPr>
              <a:defRPr/>
            </a:lvl1pPr>
          </a:lstStyle>
          <a:p>
            <a:fld id="{32D697BC-62C7-4F99-8C37-A408B62C8993}" type="datetime1">
              <a:rPr lang="fr-FR"/>
              <a:pPr/>
              <a:t>02/09/2025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42E7523-BF8E-4897-AD6D-B3C234AD941F}" type="slidenum">
              <a:rPr lang="en-US"/>
              <a:pPr/>
              <a:t>‹#›</a:t>
            </a:fld>
            <a:endParaRPr lang="en-US"/>
          </a:p>
        </p:txBody>
      </p:sp>
    </p:spTree>
    <p:extLst>
      <p:ext uri="{BB962C8B-B14F-4D97-AF65-F5344CB8AC3E}">
        <p14:creationId xmlns:p14="http://schemas.microsoft.com/office/powerpoint/2010/main" val="7049559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3"/>
          <p:cNvSpPr>
            <a:spLocks noGrp="1"/>
          </p:cNvSpPr>
          <p:nvPr>
            <p:ph type="dt" sz="half" idx="10"/>
          </p:nvPr>
        </p:nvSpPr>
        <p:spPr/>
        <p:txBody>
          <a:bodyPr/>
          <a:lstStyle>
            <a:lvl1pPr>
              <a:defRPr/>
            </a:lvl1pPr>
          </a:lstStyle>
          <a:p>
            <a:fld id="{13466664-56B2-422F-8B50-F59FA16202E4}" type="datetime1">
              <a:rPr lang="fr-FR"/>
              <a:pPr/>
              <a:t>02/09/2025</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70E09A0-16D6-4176-A8F9-C1456DE50391}" type="slidenum">
              <a:rPr lang="en-US"/>
              <a:pPr/>
              <a:t>‹#›</a:t>
            </a:fld>
            <a:endParaRPr lang="en-US"/>
          </a:p>
        </p:txBody>
      </p:sp>
    </p:spTree>
    <p:extLst>
      <p:ext uri="{BB962C8B-B14F-4D97-AF65-F5344CB8AC3E}">
        <p14:creationId xmlns:p14="http://schemas.microsoft.com/office/powerpoint/2010/main" val="393745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9D4513-2C2A-4633-9A8D-4A862FD60A1F}" type="slidenum">
              <a:rPr lang="en-US"/>
              <a:pPr>
                <a:defRPr/>
              </a:pPr>
              <a:t>‹#›</a:t>
            </a:fld>
            <a:endParaRPr lang="en-US"/>
          </a:p>
        </p:txBody>
      </p:sp>
    </p:spTree>
    <p:extLst>
      <p:ext uri="{BB962C8B-B14F-4D97-AF65-F5344CB8AC3E}">
        <p14:creationId xmlns:p14="http://schemas.microsoft.com/office/powerpoint/2010/main" val="2603331205"/>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EC2F925-DC51-4DF6-9C0D-52D121C83119}" type="datetime1">
              <a:rPr lang="fr-FR"/>
              <a:pPr/>
              <a:t>02/09/2025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2E8AD07-74B5-414C-BC00-90E42DED0B50}" type="slidenum">
              <a:rPr lang="en-US"/>
              <a:pPr/>
              <a:t>‹#›</a:t>
            </a:fld>
            <a:endParaRPr lang="en-US"/>
          </a:p>
        </p:txBody>
      </p:sp>
    </p:spTree>
    <p:extLst>
      <p:ext uri="{BB962C8B-B14F-4D97-AF65-F5344CB8AC3E}">
        <p14:creationId xmlns:p14="http://schemas.microsoft.com/office/powerpoint/2010/main" val="25071700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DED0F17-9F3A-43C4-AA85-AB4E0FAD16D9}" type="datetime1">
              <a:rPr lang="fr-FR"/>
              <a:pPr/>
              <a:t>02/09/2025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0B9DFBF-5E1F-4EB9-93B7-3749EA01810A}" type="slidenum">
              <a:rPr lang="en-US"/>
              <a:pPr/>
              <a:t>‹#›</a:t>
            </a:fld>
            <a:endParaRPr lang="en-US"/>
          </a:p>
        </p:txBody>
      </p:sp>
    </p:spTree>
    <p:extLst>
      <p:ext uri="{BB962C8B-B14F-4D97-AF65-F5344CB8AC3E}">
        <p14:creationId xmlns:p14="http://schemas.microsoft.com/office/powerpoint/2010/main" val="19242838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800051F7-5A91-48AF-A3CB-CB3AECA38DB8}" type="datetime1">
              <a:rPr lang="fr-FR"/>
              <a:pPr/>
              <a:t>02/09/2025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D685E2C-7CA7-4F52-B75F-FBB43463FAA6}" type="slidenum">
              <a:rPr lang="en-US"/>
              <a:pPr/>
              <a:t>‹#›</a:t>
            </a:fld>
            <a:endParaRPr lang="en-US"/>
          </a:p>
        </p:txBody>
      </p:sp>
    </p:spTree>
    <p:extLst>
      <p:ext uri="{BB962C8B-B14F-4D97-AF65-F5344CB8AC3E}">
        <p14:creationId xmlns:p14="http://schemas.microsoft.com/office/powerpoint/2010/main" val="8484907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179E41F2-B5DD-4979-B2E9-DDEB29191F2A}" type="datetime1">
              <a:rPr lang="fr-FR"/>
              <a:pPr/>
              <a:t>02/09/2025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D3865FE-0C86-4A78-AF62-9D91622BC572}" type="slidenum">
              <a:rPr lang="en-US"/>
              <a:pPr/>
              <a:t>‹#›</a:t>
            </a:fld>
            <a:endParaRPr lang="en-US"/>
          </a:p>
        </p:txBody>
      </p:sp>
    </p:spTree>
    <p:extLst>
      <p:ext uri="{BB962C8B-B14F-4D97-AF65-F5344CB8AC3E}">
        <p14:creationId xmlns:p14="http://schemas.microsoft.com/office/powerpoint/2010/main" val="42859715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FD7D9A12-E6C0-4876-802E-698B1CA58FA9}" type="datetime1">
              <a:rPr lang="fr-FR"/>
              <a:pPr/>
              <a:t>02/09/2025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0E1BB3D-D5F5-4526-9991-8EC9121349E6}" type="slidenum">
              <a:rPr lang="en-US"/>
              <a:pPr/>
              <a:t>‹#›</a:t>
            </a:fld>
            <a:endParaRPr lang="en-US"/>
          </a:p>
        </p:txBody>
      </p:sp>
    </p:spTree>
    <p:extLst>
      <p:ext uri="{BB962C8B-B14F-4D97-AF65-F5344CB8AC3E}">
        <p14:creationId xmlns:p14="http://schemas.microsoft.com/office/powerpoint/2010/main" val="1199405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FF34D8D-EE93-4818-9FCB-0C3F0226D4F2}" type="datetime1">
              <a:rPr lang="fr-FR"/>
              <a:pPr/>
              <a:t>02/09/2025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A6242A-2212-4C71-B4FB-3287FD49589C}" type="slidenum">
              <a:rPr lang="en-US"/>
              <a:pPr/>
              <a:t>‹#›</a:t>
            </a:fld>
            <a:endParaRPr lang="en-US"/>
          </a:p>
        </p:txBody>
      </p:sp>
    </p:spTree>
    <p:extLst>
      <p:ext uri="{BB962C8B-B14F-4D97-AF65-F5344CB8AC3E}">
        <p14:creationId xmlns:p14="http://schemas.microsoft.com/office/powerpoint/2010/main" val="3321566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fr-FR"/>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fld id="{EA9B11AC-AE98-49D4-983B-A8FD90AEBC06}" type="datetime1">
              <a:rPr lang="fr-FR"/>
              <a:pPr/>
              <a:t>02/09/2025</a:t>
            </a:fld>
            <a:endParaRPr lang="en-US"/>
          </a:p>
        </p:txBody>
      </p:sp>
      <p:sp>
        <p:nvSpPr>
          <p:cNvPr id="5" name="Rectangle 5"/>
          <p:cNvSpPr>
            <a:spLocks noGrp="1" noChangeArrowheads="1"/>
          </p:cNvSpPr>
          <p:nvPr>
            <p:ph type="ftr" sz="quarter" idx="11"/>
          </p:nvPr>
        </p:nvSpPr>
        <p:spPr/>
        <p:txBody>
          <a:bodyPr/>
          <a:lstStyle>
            <a:lvl1pPr>
              <a:defRPr>
                <a:latin typeface="Arial" charset="0"/>
              </a:defRPr>
            </a:lvl1pPr>
          </a:lstStyle>
          <a:p>
            <a:endParaRPr lang="vi-VN"/>
          </a:p>
        </p:txBody>
      </p:sp>
      <p:sp>
        <p:nvSpPr>
          <p:cNvPr id="6" name="Rectangle 6"/>
          <p:cNvSpPr>
            <a:spLocks noGrp="1" noChangeArrowheads="1"/>
          </p:cNvSpPr>
          <p:nvPr>
            <p:ph type="sldNum" sz="quarter" idx="12"/>
          </p:nvPr>
        </p:nvSpPr>
        <p:spPr/>
        <p:txBody>
          <a:bodyPr/>
          <a:lstStyle>
            <a:lvl1pPr>
              <a:defRPr/>
            </a:lvl1pPr>
          </a:lstStyle>
          <a:p>
            <a:fld id="{F06255E9-86BB-409F-B032-A00BE8952A80}" type="slidenum">
              <a:rPr lang="en-US"/>
              <a:pPr/>
              <a:t>‹#›</a:t>
            </a:fld>
            <a:endParaRPr lang="en-US"/>
          </a:p>
        </p:txBody>
      </p:sp>
    </p:spTree>
    <p:extLst>
      <p:ext uri="{BB962C8B-B14F-4D97-AF65-F5344CB8AC3E}">
        <p14:creationId xmlns:p14="http://schemas.microsoft.com/office/powerpoint/2010/main" val="27347129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283468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1855196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97498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925A9A8-1A92-4E66-B34C-04E835A7E192}" type="slidenum">
              <a:rPr lang="en-US"/>
              <a:pPr>
                <a:defRPr/>
              </a:pPr>
              <a:t>‹#›</a:t>
            </a:fld>
            <a:endParaRPr lang="en-US"/>
          </a:p>
        </p:txBody>
      </p:sp>
    </p:spTree>
    <p:extLst>
      <p:ext uri="{BB962C8B-B14F-4D97-AF65-F5344CB8AC3E}">
        <p14:creationId xmlns:p14="http://schemas.microsoft.com/office/powerpoint/2010/main" val="2327628335"/>
      </p:ext>
    </p:extLst>
  </p:cSld>
  <p:clrMapOvr>
    <a:masterClrMapping/>
  </p:clrMapOvr>
  <p:transition>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864368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23376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083841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0429113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574110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2944011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2689850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364314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9ECC087-243C-4087-980E-AAEA0E7BE2CA}" type="slidenum">
              <a:rPr lang="en-US"/>
              <a:pPr>
                <a:defRPr/>
              </a:pPr>
              <a:t>‹#›</a:t>
            </a:fld>
            <a:endParaRPr lang="en-US"/>
          </a:p>
        </p:txBody>
      </p:sp>
    </p:spTree>
    <p:extLst>
      <p:ext uri="{BB962C8B-B14F-4D97-AF65-F5344CB8AC3E}">
        <p14:creationId xmlns:p14="http://schemas.microsoft.com/office/powerpoint/2010/main" val="1192236552"/>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A06260-6C4C-4786-B72E-7A871EAEE37C}" type="slidenum">
              <a:rPr lang="en-US"/>
              <a:pPr>
                <a:defRPr/>
              </a:pPr>
              <a:t>‹#›</a:t>
            </a:fld>
            <a:endParaRPr lang="en-US"/>
          </a:p>
        </p:txBody>
      </p:sp>
    </p:spTree>
    <p:extLst>
      <p:ext uri="{BB962C8B-B14F-4D97-AF65-F5344CB8AC3E}">
        <p14:creationId xmlns:p14="http://schemas.microsoft.com/office/powerpoint/2010/main" val="2780197348"/>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C295B-B928-42B2-BB40-AB19BC45E461}" type="slidenum">
              <a:rPr lang="en-US"/>
              <a:pPr>
                <a:defRPr/>
              </a:pPr>
              <a:t>‹#›</a:t>
            </a:fld>
            <a:endParaRPr lang="en-US"/>
          </a:p>
        </p:txBody>
      </p:sp>
    </p:spTree>
    <p:extLst>
      <p:ext uri="{BB962C8B-B14F-4D97-AF65-F5344CB8AC3E}">
        <p14:creationId xmlns:p14="http://schemas.microsoft.com/office/powerpoint/2010/main" val="1732594765"/>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3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3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CD0D545F-5054-415D-A4CB-4ECB580E14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086D4231-D39F-433C-9620-0AAE50D9CD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dirty="0">
              <a:solidFill>
                <a:prstClr val="black">
                  <a:lumMod val="50000"/>
                  <a:lumOff val="50000"/>
                </a:prstClr>
              </a:solidFill>
              <a:cs typeface="+mn-cs"/>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a:solidFill>
                <a:prstClr val="black">
                  <a:lumMod val="50000"/>
                  <a:lumOff val="50000"/>
                </a:prstClr>
              </a:solidFill>
              <a:cs typeface="+mn-cs"/>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cs typeface="+mn-cs"/>
              </a:rPr>
              <a:pPr defTabSz="449263" eaLnBrk="0" hangingPunct="0">
                <a:buClr>
                  <a:srgbClr val="000000"/>
                </a:buClr>
                <a:buSzPct val="100000"/>
                <a:buFont typeface="Times New Roman" pitchFamily="18" charset="0"/>
                <a:buNone/>
                <a:defRPr/>
              </a:pPr>
              <a:t>‹#›</a:t>
            </a:fld>
            <a:endParaRPr lang="en-US">
              <a:solidFill>
                <a:prstClr val="black">
                  <a:lumMod val="50000"/>
                  <a:lumOff val="50000"/>
                </a:prstClr>
              </a:solidFill>
              <a:cs typeface="+mn-cs"/>
            </a:endParaRPr>
          </a:p>
        </p:txBody>
      </p:sp>
    </p:spTree>
    <p:extLst>
      <p:ext uri="{BB962C8B-B14F-4D97-AF65-F5344CB8AC3E}">
        <p14:creationId xmlns:p14="http://schemas.microsoft.com/office/powerpoint/2010/main" val="2399179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5116159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a:fld id="{8A24BF4C-9CA2-423E-B4F6-7F55918723CE}" type="datetime1">
              <a:rPr lang="fr-FR" smtClean="0">
                <a:ea typeface="ＭＳ Ｐゴシック" charset="-128"/>
                <a:cs typeface="+mn-cs"/>
              </a:rPr>
              <a:pPr defTabSz="457200"/>
              <a:t>02/09/2025</a:t>
            </a:fld>
            <a:endParaRPr lang="en-US">
              <a:ea typeface="ＭＳ Ｐゴシック" charset="-128"/>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457200"/>
            <a:endParaRPr lang="en-US">
              <a:ea typeface="ＭＳ Ｐゴシック" charset="-128"/>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a:fld id="{AE2053D5-6219-41C3-8D16-FE99C84E3D09}" type="slidenum">
              <a:rPr lang="en-US" smtClean="0">
                <a:ea typeface="ＭＳ Ｐゴシック" charset="-128"/>
                <a:cs typeface="+mn-cs"/>
              </a:rPr>
              <a:pPr defTabSz="457200"/>
              <a:t>‹#›</a:t>
            </a:fld>
            <a:endParaRPr lang="en-US">
              <a:ea typeface="ＭＳ Ｐゴシック" charset="-128"/>
              <a:cs typeface="+mn-cs"/>
            </a:endParaRPr>
          </a:p>
        </p:txBody>
      </p:sp>
    </p:spTree>
    <p:extLst>
      <p:ext uri="{BB962C8B-B14F-4D97-AF65-F5344CB8AC3E}">
        <p14:creationId xmlns:p14="http://schemas.microsoft.com/office/powerpoint/2010/main" val="137818929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black">
                  <a:lumMod val="50000"/>
                  <a:lumOff val="50000"/>
                </a:prstClr>
              </a:solidFill>
              <a:latin typeface="Arial" charset="0"/>
              <a:cs typeface="Arial" charset="0"/>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black">
                  <a:lumMod val="50000"/>
                  <a:lumOff val="50000"/>
                </a:prstClr>
              </a:solidFill>
              <a:latin typeface="Arial" charset="0"/>
              <a:cs typeface="Arial" charset="0"/>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latin typeface="Arial" charset="0"/>
                <a:cs typeface="Arial" charset="0"/>
              </a:rPr>
              <a:pPr defTabSz="449263" eaLnBrk="0" fontAlgn="base" hangingPunct="0">
                <a:spcBef>
                  <a:spcPct val="0"/>
                </a:spcBef>
                <a:spcAft>
                  <a:spcPct val="0"/>
                </a:spcAft>
                <a:buClr>
                  <a:srgbClr val="000000"/>
                </a:buClr>
                <a:buSzPct val="100000"/>
                <a:buFont typeface="Times New Roman" pitchFamily="18" charset="0"/>
                <a:buNone/>
                <a:defRPr/>
              </a:pPr>
              <a:t>‹#›</a:t>
            </a:fld>
            <a:endParaRPr lang="en-US">
              <a:solidFill>
                <a:prstClr val="black">
                  <a:lumMod val="50000"/>
                  <a:lumOff val="50000"/>
                </a:prstClr>
              </a:solidFill>
              <a:latin typeface="Arial" charset="0"/>
              <a:cs typeface="Arial" charset="0"/>
            </a:endParaRPr>
          </a:p>
        </p:txBody>
      </p:sp>
    </p:spTree>
    <p:extLst>
      <p:ext uri="{BB962C8B-B14F-4D97-AF65-F5344CB8AC3E}">
        <p14:creationId xmlns:p14="http://schemas.microsoft.com/office/powerpoint/2010/main" val="419774406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3"/>
          <p:cNvSpPr>
            <a:spLocks noGrp="1"/>
          </p:cNvSpPr>
          <p:nvPr>
            <p:ph type="subTitle" idx="1"/>
          </p:nvPr>
        </p:nvSpPr>
        <p:spPr>
          <a:xfrm>
            <a:off x="1600200" y="4871544"/>
            <a:ext cx="6400800" cy="1529256"/>
          </a:xfrm>
        </p:spPr>
        <p:txBody>
          <a:bodyPr rtlCol="0">
            <a:normAutofit fontScale="92500" lnSpcReduction="10000"/>
          </a:bodyPr>
          <a:lstStyle/>
          <a:p>
            <a:pPr eaLnBrk="1" fontAlgn="auto" hangingPunct="1">
              <a:buClr>
                <a:schemeClr val="accent6">
                  <a:lumMod val="75000"/>
                </a:schemeClr>
              </a:buClr>
              <a:defRPr/>
            </a:pPr>
            <a:endParaRPr lang="en-US" b="1" dirty="0">
              <a:solidFill>
                <a:schemeClr val="tx1"/>
              </a:solidFill>
            </a:endParaRPr>
          </a:p>
          <a:p>
            <a:pPr algn="ctr" eaLnBrk="1" fontAlgn="auto" hangingPunct="1">
              <a:buClr>
                <a:schemeClr val="accent6">
                  <a:lumMod val="75000"/>
                </a:schemeClr>
              </a:buClr>
              <a:defRPr/>
            </a:pPr>
            <a:r>
              <a:rPr lang="en-US" sz="3200" b="1" dirty="0">
                <a:solidFill>
                  <a:srgbClr val="002060"/>
                </a:solidFill>
                <a:effectLst>
                  <a:outerShdw blurRad="38100" dist="38100" dir="2700000" algn="tl">
                    <a:srgbClr val="000000">
                      <a:alpha val="43137"/>
                    </a:srgbClr>
                  </a:outerShdw>
                </a:effectLst>
              </a:rPr>
              <a:t>Lecture-27</a:t>
            </a:r>
          </a:p>
          <a:p>
            <a:pPr algn="ctr" eaLnBrk="1" fontAlgn="auto" hangingPunct="1">
              <a:buClr>
                <a:schemeClr val="accent6">
                  <a:lumMod val="75000"/>
                </a:schemeClr>
              </a:buClr>
              <a:defRPr/>
            </a:pPr>
            <a:r>
              <a:rPr lang="en-US" sz="3200" b="1" dirty="0">
                <a:solidFill>
                  <a:srgbClr val="002060"/>
                </a:solidFill>
                <a:effectLst>
                  <a:outerShdw blurRad="38100" dist="38100" dir="2700000" algn="tl">
                    <a:srgbClr val="000000">
                      <a:alpha val="43137"/>
                    </a:srgbClr>
                  </a:outerShdw>
                </a:effectLst>
              </a:rPr>
              <a:t>Date: </a:t>
            </a:r>
            <a:r>
              <a:rPr lang="en-US" sz="3200" b="1">
                <a:solidFill>
                  <a:srgbClr val="002060"/>
                </a:solidFill>
                <a:effectLst>
                  <a:outerShdw blurRad="38100" dist="38100" dir="2700000" algn="tl">
                    <a:srgbClr val="000000">
                      <a:alpha val="43137"/>
                    </a:srgbClr>
                  </a:outerShdw>
                </a:effectLst>
              </a:rPr>
              <a:t>//</a:t>
            </a:r>
            <a:r>
              <a:rPr lang="en-US" sz="3200" b="1" smtClean="0">
                <a:solidFill>
                  <a:srgbClr val="002060"/>
                </a:solidFill>
                <a:effectLst>
                  <a:outerShdw blurRad="38100" dist="38100" dir="2700000" algn="tl">
                    <a:srgbClr val="000000">
                      <a:alpha val="43137"/>
                    </a:srgbClr>
                  </a:outerShdw>
                </a:effectLst>
              </a:rPr>
              <a:t>2024</a:t>
            </a:r>
            <a:endParaRPr lang="en-US" sz="3200" b="1" dirty="0">
              <a:solidFill>
                <a:srgbClr val="002060"/>
              </a:solidFill>
              <a:effectLst>
                <a:outerShdw blurRad="38100" dist="38100" dir="2700000" algn="tl">
                  <a:srgbClr val="000000">
                    <a:alpha val="43137"/>
                  </a:srgbClr>
                </a:outerShdw>
              </a:effectLst>
            </a:endParaRPr>
          </a:p>
          <a:p>
            <a:pPr eaLnBrk="1" fontAlgn="auto" hangingPunct="1">
              <a:buClr>
                <a:schemeClr val="accent6">
                  <a:lumMod val="75000"/>
                </a:schemeClr>
              </a:buClr>
              <a:defRPr/>
            </a:pPr>
            <a:endParaRPr lang="en-US" dirty="0">
              <a:solidFill>
                <a:schemeClr val="tx1"/>
              </a:solidFill>
            </a:endParaRPr>
          </a:p>
        </p:txBody>
      </p:sp>
      <p:sp>
        <p:nvSpPr>
          <p:cNvPr id="3074" name="Title 2"/>
          <p:cNvSpPr>
            <a:spLocks noGrp="1"/>
          </p:cNvSpPr>
          <p:nvPr>
            <p:ph type="ctrTitle"/>
          </p:nvPr>
        </p:nvSpPr>
        <p:spPr>
          <a:xfrm>
            <a:off x="533400" y="725213"/>
            <a:ext cx="8077200" cy="4432027"/>
          </a:xfrm>
        </p:spPr>
        <p:txBody>
          <a:bodyPr/>
          <a:lstStyle/>
          <a:p>
            <a:pPr marL="182880" indent="0" algn="ctr" eaLnBrk="1" fontAlgn="auto" hangingPunct="1">
              <a:spcAft>
                <a:spcPts val="0"/>
              </a:spcAft>
              <a:buClr>
                <a:schemeClr val="accent6">
                  <a:lumMod val="75000"/>
                </a:schemeClr>
              </a:buClr>
              <a:buNone/>
              <a:defRPr/>
            </a:pP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Data Structures</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ICT-1211</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Information and Communication Technology</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1D62340-A1EA-4CE0-A397-B868A3BF73D1}" type="slidenum">
              <a:rPr kumimoji="0" lang="en-US" sz="1200" b="1" i="0" u="none" strike="noStrike" kern="1200" cap="none" spc="0" normalizeH="0" baseline="0" noProof="0" smtClean="0">
                <a:ln>
                  <a:noFill/>
                </a:ln>
                <a:solidFill>
                  <a:prstClr val="black">
                    <a:lumMod val="50000"/>
                    <a:lumOff val="50000"/>
                  </a:prstClr>
                </a:solidFill>
                <a:effectLst/>
                <a:uLnTx/>
                <a:uFillTx/>
                <a:latin typeface="Trebuchet MS"/>
                <a:ea typeface="+mn-ea"/>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a:ln>
                <a:noFill/>
              </a:ln>
              <a:solidFill>
                <a:prstClr val="black">
                  <a:lumMod val="50000"/>
                  <a:lumOff val="50000"/>
                </a:prstClr>
              </a:solidFill>
              <a:effectLst/>
              <a:uLnTx/>
              <a:uFillTx/>
              <a:latin typeface="Trebuchet MS"/>
              <a:ea typeface="+mn-ea"/>
              <a:cs typeface="Arial" charset="0"/>
            </a:endParaRPr>
          </a:p>
        </p:txBody>
      </p:sp>
    </p:spTree>
    <p:extLst>
      <p:ext uri="{BB962C8B-B14F-4D97-AF65-F5344CB8AC3E}">
        <p14:creationId xmlns:p14="http://schemas.microsoft.com/office/powerpoint/2010/main" val="329741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2002"/>
          </a:xfrm>
        </p:spPr>
        <p:txBody>
          <a:bodyPr>
            <a:normAutofit fontScale="90000"/>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908650"/>
            <a:ext cx="8229600" cy="5832810"/>
          </a:xfrm>
        </p:spPr>
        <p:txBody>
          <a:bodyPr>
            <a:normAutofit/>
          </a:bodyPr>
          <a:lstStyle/>
          <a:p>
            <a:pPr marL="0" indent="0" algn="just">
              <a:buNone/>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10</a:t>
            </a:fld>
            <a:endParaRPr lang="en-US" dirty="0">
              <a:solidFill>
                <a:prstClr val="black">
                  <a:tint val="75000"/>
                </a:prstClr>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00" y="1423988"/>
            <a:ext cx="8434417" cy="430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82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Array Representation of Binary Tree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11</a:t>
            </a:fld>
            <a:endParaRPr lang="en-US" dirty="0">
              <a:solidFill>
                <a:prstClr val="black">
                  <a:tint val="75000"/>
                </a:prstClr>
              </a:solidFill>
            </a:endParaRPr>
          </a:p>
        </p:txBody>
      </p:sp>
      <p:pic>
        <p:nvPicPr>
          <p:cNvPr id="2253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440" y="1340710"/>
            <a:ext cx="7993110" cy="511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35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Array Representation of Binary Tree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12</a:t>
            </a:fld>
            <a:endParaRPr lang="en-US" dirty="0">
              <a:solidFill>
                <a:prstClr val="black">
                  <a:tint val="75000"/>
                </a:prstClr>
              </a:solidFill>
            </a:endParaRP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09" y="1196690"/>
            <a:ext cx="8497179" cy="232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00" y="3518920"/>
            <a:ext cx="8500589"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86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2002"/>
          </a:xfrm>
        </p:spPr>
        <p:txBody>
          <a:bodyPr>
            <a:normAutofit fontScale="90000"/>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908650"/>
            <a:ext cx="8229600" cy="5832810"/>
          </a:xfrm>
        </p:spPr>
        <p:txBody>
          <a:bodyPr>
            <a:normAutofit/>
          </a:bodyPr>
          <a:lstStyle/>
          <a:p>
            <a:pPr marL="0" indent="0" algn="just">
              <a:buNone/>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13</a:t>
            </a:fld>
            <a:endParaRPr lang="en-US" dirty="0">
              <a:solidFill>
                <a:prstClr val="black">
                  <a:tint val="75000"/>
                </a:prst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50" y="908650"/>
            <a:ext cx="5029200"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71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2002"/>
          </a:xfrm>
        </p:spPr>
        <p:txBody>
          <a:bodyPr>
            <a:normAutofit fontScale="90000"/>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908650"/>
            <a:ext cx="8229600" cy="5832810"/>
          </a:xfrm>
        </p:spPr>
        <p:txBody>
          <a:bodyPr>
            <a:normAutofit/>
          </a:bodyPr>
          <a:lstStyle/>
          <a:p>
            <a:pPr marL="0" indent="0" algn="just">
              <a:buNone/>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14</a:t>
            </a:fld>
            <a:endParaRPr lang="en-US" dirty="0">
              <a:solidFill>
                <a:prstClr val="black">
                  <a:tint val="75000"/>
                </a:prstClr>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60" y="1304150"/>
            <a:ext cx="7473090" cy="388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10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Incomplete Binary Tree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15</a:t>
            </a:fld>
            <a:endParaRPr lang="en-US" dirty="0">
              <a:solidFill>
                <a:prstClr val="black">
                  <a:tint val="75000"/>
                </a:prstClr>
              </a:solidFill>
            </a:endParaRPr>
          </a:p>
        </p:txBody>
      </p:sp>
      <p:pic>
        <p:nvPicPr>
          <p:cNvPr id="235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412720"/>
            <a:ext cx="8353160" cy="478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77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16</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4929473"/>
          </a:xfrm>
        </p:spPr>
        <p:txBody>
          <a:bodyPr/>
          <a:lstStyle/>
          <a:p>
            <a:pPr marL="0" indent="0">
              <a:buNone/>
            </a:pPr>
            <a:r>
              <a:rPr lang="en-US" dirty="0"/>
              <a:t>There are 3 standard ways of traversing a binary tree T with root R. These three algorithms are called-</a:t>
            </a:r>
          </a:p>
          <a:p>
            <a:pPr marL="571500" indent="-571500">
              <a:buAutoNum type="romanLcParenBoth"/>
            </a:pPr>
            <a:r>
              <a:rPr lang="en-US" b="1" dirty="0">
                <a:solidFill>
                  <a:srgbClr val="FF0000"/>
                </a:solidFill>
                <a:effectLst>
                  <a:outerShdw blurRad="38100" dist="38100" dir="2700000" algn="tl">
                    <a:srgbClr val="000000">
                      <a:alpha val="43137"/>
                    </a:srgbClr>
                  </a:outerShdw>
                </a:effectLst>
              </a:rPr>
              <a:t>Pre-order traversal</a:t>
            </a:r>
          </a:p>
          <a:p>
            <a:pPr marL="571500" indent="-571500">
              <a:buAutoNum type="romanLcParenBoth"/>
            </a:pPr>
            <a:r>
              <a:rPr lang="en-US" b="1" dirty="0">
                <a:solidFill>
                  <a:srgbClr val="FF0000"/>
                </a:solidFill>
                <a:effectLst>
                  <a:outerShdw blurRad="38100" dist="38100" dir="2700000" algn="tl">
                    <a:srgbClr val="000000">
                      <a:alpha val="43137"/>
                    </a:srgbClr>
                  </a:outerShdw>
                </a:effectLst>
              </a:rPr>
              <a:t>In-order traversal</a:t>
            </a:r>
          </a:p>
          <a:p>
            <a:pPr marL="571500" indent="-571500">
              <a:buAutoNum type="romanLcParenBoth"/>
            </a:pPr>
            <a:r>
              <a:rPr lang="en-US" b="1" dirty="0">
                <a:solidFill>
                  <a:srgbClr val="FF0000"/>
                </a:solidFill>
                <a:effectLst>
                  <a:outerShdw blurRad="38100" dist="38100" dir="2700000" algn="tl">
                    <a:srgbClr val="000000">
                      <a:alpha val="43137"/>
                    </a:srgbClr>
                  </a:outerShdw>
                </a:effectLst>
              </a:rPr>
              <a:t>Post-order traversal</a:t>
            </a:r>
          </a:p>
        </p:txBody>
      </p:sp>
    </p:spTree>
    <p:extLst>
      <p:ext uri="{BB962C8B-B14F-4D97-AF65-F5344CB8AC3E}">
        <p14:creationId xmlns:p14="http://schemas.microsoft.com/office/powerpoint/2010/main" val="4264099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17</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4929473"/>
          </a:xfrm>
        </p:spPr>
        <p:txBody>
          <a:bodyPr/>
          <a:lstStyle/>
          <a:p>
            <a:pPr marL="0" indent="0">
              <a:buNone/>
            </a:pPr>
            <a:r>
              <a:rPr lang="en-US" b="1" u="sng" dirty="0">
                <a:solidFill>
                  <a:srgbClr val="0000CC"/>
                </a:solidFill>
                <a:effectLst>
                  <a:outerShdw blurRad="38100" dist="38100" dir="2700000" algn="tl">
                    <a:srgbClr val="000000">
                      <a:alpha val="43137"/>
                    </a:srgbClr>
                  </a:outerShdw>
                </a:effectLst>
              </a:rPr>
              <a:t>Pre-order traversal:</a:t>
            </a:r>
          </a:p>
          <a:p>
            <a:pPr marL="514350" indent="-514350">
              <a:buAutoNum type="arabicPeriod"/>
            </a:pPr>
            <a:r>
              <a:rPr lang="en-US" dirty="0"/>
              <a:t>Process the root R.</a:t>
            </a:r>
          </a:p>
          <a:p>
            <a:pPr marL="514350" indent="-514350">
              <a:buAutoNum type="arabicPeriod"/>
            </a:pPr>
            <a:r>
              <a:rPr lang="en-US" dirty="0"/>
              <a:t>Traverse the left </a:t>
            </a:r>
            <a:r>
              <a:rPr lang="en-US" dirty="0" err="1"/>
              <a:t>subtree</a:t>
            </a:r>
            <a:r>
              <a:rPr lang="en-US" dirty="0"/>
              <a:t> of R in preorder.</a:t>
            </a:r>
          </a:p>
          <a:p>
            <a:pPr marL="514350" indent="-514350">
              <a:buAutoNum type="arabicPeriod"/>
            </a:pPr>
            <a:r>
              <a:rPr lang="en-US" dirty="0"/>
              <a:t>Traverse the right </a:t>
            </a:r>
            <a:r>
              <a:rPr lang="en-US" dirty="0" err="1"/>
              <a:t>subtree</a:t>
            </a:r>
            <a:r>
              <a:rPr lang="en-US" dirty="0"/>
              <a:t> of R in preorder.</a:t>
            </a:r>
          </a:p>
        </p:txBody>
      </p:sp>
    </p:spTree>
    <p:extLst>
      <p:ext uri="{BB962C8B-B14F-4D97-AF65-F5344CB8AC3E}">
        <p14:creationId xmlns:p14="http://schemas.microsoft.com/office/powerpoint/2010/main" val="3512071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18</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4929473"/>
          </a:xfrm>
        </p:spPr>
        <p:txBody>
          <a:bodyPr/>
          <a:lstStyle/>
          <a:p>
            <a:pPr marL="0" indent="0">
              <a:buNone/>
            </a:pPr>
            <a:r>
              <a:rPr lang="en-US" b="1" u="sng" dirty="0">
                <a:solidFill>
                  <a:srgbClr val="0000CC"/>
                </a:solidFill>
                <a:effectLst>
                  <a:outerShdw blurRad="38100" dist="38100" dir="2700000" algn="tl">
                    <a:srgbClr val="000000">
                      <a:alpha val="43137"/>
                    </a:srgbClr>
                  </a:outerShdw>
                </a:effectLst>
              </a:rPr>
              <a:t>In-order traversal:</a:t>
            </a:r>
          </a:p>
          <a:p>
            <a:pPr marL="514350" indent="-514350">
              <a:buFont typeface="Arial" pitchFamily="34" charset="0"/>
              <a:buAutoNum type="arabicPeriod"/>
            </a:pPr>
            <a:r>
              <a:rPr lang="en-US" dirty="0"/>
              <a:t>Traverse the left </a:t>
            </a:r>
            <a:r>
              <a:rPr lang="en-US" dirty="0" err="1"/>
              <a:t>subtree</a:t>
            </a:r>
            <a:r>
              <a:rPr lang="en-US" dirty="0"/>
              <a:t> of R in </a:t>
            </a:r>
            <a:r>
              <a:rPr lang="en-US" dirty="0" err="1"/>
              <a:t>inorder</a:t>
            </a:r>
            <a:r>
              <a:rPr lang="en-US" dirty="0"/>
              <a:t>..</a:t>
            </a:r>
          </a:p>
          <a:p>
            <a:pPr marL="514350" indent="-514350">
              <a:buFont typeface="Arial" pitchFamily="34" charset="0"/>
              <a:buAutoNum type="arabicPeriod"/>
            </a:pPr>
            <a:r>
              <a:rPr lang="en-US" dirty="0"/>
              <a:t>Process the root R.</a:t>
            </a:r>
          </a:p>
          <a:p>
            <a:pPr marL="514350" indent="-514350">
              <a:buAutoNum type="arabicPeriod"/>
            </a:pPr>
            <a:r>
              <a:rPr lang="en-US" dirty="0"/>
              <a:t>Traverse the right </a:t>
            </a:r>
            <a:r>
              <a:rPr lang="en-US" dirty="0" err="1"/>
              <a:t>subtree</a:t>
            </a:r>
            <a:r>
              <a:rPr lang="en-US" dirty="0"/>
              <a:t> of R in </a:t>
            </a:r>
            <a:r>
              <a:rPr lang="en-US" dirty="0" err="1"/>
              <a:t>inorder</a:t>
            </a:r>
            <a:r>
              <a:rPr lang="en-US" dirty="0"/>
              <a:t>.</a:t>
            </a:r>
          </a:p>
        </p:txBody>
      </p:sp>
    </p:spTree>
    <p:extLst>
      <p:ext uri="{BB962C8B-B14F-4D97-AF65-F5344CB8AC3E}">
        <p14:creationId xmlns:p14="http://schemas.microsoft.com/office/powerpoint/2010/main" val="408321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19</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4929473"/>
          </a:xfrm>
        </p:spPr>
        <p:txBody>
          <a:bodyPr/>
          <a:lstStyle/>
          <a:p>
            <a:pPr marL="0" indent="0">
              <a:buNone/>
            </a:pPr>
            <a:r>
              <a:rPr lang="en-US" b="1" u="sng" dirty="0">
                <a:solidFill>
                  <a:srgbClr val="0000CC"/>
                </a:solidFill>
                <a:effectLst>
                  <a:outerShdw blurRad="38100" dist="38100" dir="2700000" algn="tl">
                    <a:srgbClr val="000000">
                      <a:alpha val="43137"/>
                    </a:srgbClr>
                  </a:outerShdw>
                </a:effectLst>
              </a:rPr>
              <a:t>Post-order traversal</a:t>
            </a:r>
            <a:r>
              <a:rPr lang="en-US" u="sng" dirty="0"/>
              <a:t>:</a:t>
            </a:r>
          </a:p>
          <a:p>
            <a:pPr marL="514350" indent="-514350">
              <a:buFont typeface="Arial" pitchFamily="34" charset="0"/>
              <a:buAutoNum type="arabicPeriod"/>
            </a:pPr>
            <a:r>
              <a:rPr lang="en-US" dirty="0"/>
              <a:t>Traverse the left </a:t>
            </a:r>
            <a:r>
              <a:rPr lang="en-US" dirty="0" err="1"/>
              <a:t>subtree</a:t>
            </a:r>
            <a:r>
              <a:rPr lang="en-US" dirty="0"/>
              <a:t> of R in </a:t>
            </a:r>
            <a:r>
              <a:rPr lang="en-US" dirty="0" err="1"/>
              <a:t>postorder</a:t>
            </a:r>
            <a:r>
              <a:rPr lang="en-US" dirty="0"/>
              <a:t>.</a:t>
            </a:r>
          </a:p>
          <a:p>
            <a:pPr marL="514350" indent="-514350">
              <a:buFont typeface="Arial" pitchFamily="34" charset="0"/>
              <a:buAutoNum type="arabicPeriod"/>
            </a:pPr>
            <a:r>
              <a:rPr lang="en-US" dirty="0"/>
              <a:t>Traverse the right </a:t>
            </a:r>
            <a:r>
              <a:rPr lang="en-US" dirty="0" err="1"/>
              <a:t>subtree</a:t>
            </a:r>
            <a:r>
              <a:rPr lang="en-US" dirty="0"/>
              <a:t> of R in </a:t>
            </a:r>
            <a:r>
              <a:rPr lang="en-US" dirty="0" err="1"/>
              <a:t>postorder</a:t>
            </a:r>
            <a:r>
              <a:rPr lang="en-US" dirty="0"/>
              <a:t>.</a:t>
            </a:r>
          </a:p>
          <a:p>
            <a:pPr marL="514350" indent="-514350">
              <a:buFont typeface="Arial" pitchFamily="34" charset="0"/>
              <a:buAutoNum type="arabicPeriod"/>
            </a:pPr>
            <a:r>
              <a:rPr lang="en-US" dirty="0"/>
              <a:t>Process the root R.</a:t>
            </a:r>
          </a:p>
          <a:p>
            <a:pPr marL="0" indent="0">
              <a:buNone/>
            </a:pPr>
            <a:endParaRPr lang="en-US" dirty="0"/>
          </a:p>
        </p:txBody>
      </p:sp>
    </p:spTree>
    <p:extLst>
      <p:ext uri="{BB962C8B-B14F-4D97-AF65-F5344CB8AC3E}">
        <p14:creationId xmlns:p14="http://schemas.microsoft.com/office/powerpoint/2010/main" val="80844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550" y="2636890"/>
            <a:ext cx="6511925" cy="1143000"/>
          </a:xfrm>
        </p:spPr>
        <p:txBody>
          <a:bodyPr/>
          <a:lstStyle/>
          <a:p>
            <a:pPr marL="0" indent="0" algn="ctr">
              <a:buNone/>
            </a:pP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TREES</a:t>
            </a:r>
          </a:p>
        </p:txBody>
      </p:sp>
      <p:sp>
        <p:nvSpPr>
          <p:cNvPr id="4" name="Slide Number Placeholder 3"/>
          <p:cNvSpPr>
            <a:spLocks noGrp="1"/>
          </p:cNvSpPr>
          <p:nvPr>
            <p:ph type="sldNum" sz="quarter" idx="16"/>
          </p:nvPr>
        </p:nvSpPr>
        <p:spPr/>
        <p:txBody>
          <a:bodyPr/>
          <a:lstStyle/>
          <a:p>
            <a:pPr>
              <a:defRPr/>
            </a:pPr>
            <a:fld id="{4315956A-8026-4861-99E0-6ECDFB0AE949}" type="slidenum">
              <a:rPr lang="en-US" smtClean="0">
                <a:solidFill>
                  <a:prstClr val="black">
                    <a:lumMod val="50000"/>
                    <a:lumOff val="50000"/>
                  </a:prstClr>
                </a:solidFill>
              </a:rPr>
              <a:pPr>
                <a:defRPr/>
              </a:pPr>
              <a:t>2</a:t>
            </a:fld>
            <a:endParaRPr lang="en-US">
              <a:solidFill>
                <a:prstClr val="black">
                  <a:lumMod val="50000"/>
                  <a:lumOff val="50000"/>
                </a:prstClr>
              </a:solidFill>
            </a:endParaRPr>
          </a:p>
        </p:txBody>
      </p:sp>
    </p:spTree>
    <p:extLst>
      <p:ext uri="{BB962C8B-B14F-4D97-AF65-F5344CB8AC3E}">
        <p14:creationId xmlns:p14="http://schemas.microsoft.com/office/powerpoint/2010/main" val="931682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20</a:t>
            </a:fld>
            <a:endParaRPr lang="en-US" dirty="0">
              <a:solidFill>
                <a:prstClr val="black">
                  <a:tint val="75000"/>
                </a:prstClr>
              </a:solidFill>
            </a:endParaRP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440" y="1196690"/>
            <a:ext cx="8229600" cy="250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4" y="4264773"/>
            <a:ext cx="8551225" cy="842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90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21</a:t>
            </a:fld>
            <a:endParaRPr lang="en-US" dirty="0">
              <a:solidFill>
                <a:prstClr val="black">
                  <a:tint val="75000"/>
                </a:prstClr>
              </a:solidFill>
            </a:endParaRP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440" y="1196690"/>
            <a:ext cx="8229600" cy="250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8" y="3838575"/>
            <a:ext cx="88487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385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22</a:t>
            </a:fld>
            <a:endParaRPr lang="en-US" dirty="0">
              <a:solidFill>
                <a:prstClr val="black">
                  <a:tint val="75000"/>
                </a:prstClr>
              </a:solidFill>
            </a:endParaRP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440" y="1196690"/>
            <a:ext cx="8229600" cy="250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20" y="3843338"/>
            <a:ext cx="86412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708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23</a:t>
            </a:fld>
            <a:endParaRPr lang="en-US" dirty="0">
              <a:solidFill>
                <a:prstClr val="black">
                  <a:tint val="75000"/>
                </a:prstClr>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10" y="1315940"/>
            <a:ext cx="588645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984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24</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Pre-order traversal:  </a:t>
            </a:r>
            <a:r>
              <a:rPr lang="en-US" b="1" dirty="0" smtClean="0">
                <a:solidFill>
                  <a:srgbClr val="FF0000"/>
                </a:solidFill>
                <a:effectLst>
                  <a:outerShdw blurRad="38100" dist="38100" dir="2700000" algn="tl">
                    <a:srgbClr val="000000">
                      <a:alpha val="43137"/>
                    </a:srgbClr>
                  </a:outerShdw>
                </a:effectLst>
              </a:rPr>
              <a:t>???</a:t>
            </a:r>
            <a:endParaRPr lang="en-US" b="1" dirty="0">
              <a:solidFill>
                <a:srgbClr val="FF0000"/>
              </a:solidFill>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68700"/>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6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25</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fontScale="92500"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Pre-order traversal:  </a:t>
            </a:r>
          </a:p>
          <a:p>
            <a:pPr marL="0" indent="0" algn="ctr">
              <a:buNone/>
            </a:pPr>
            <a:r>
              <a:rPr lang="en-US" b="1" dirty="0">
                <a:solidFill>
                  <a:srgbClr val="FF0000"/>
                </a:solidFill>
                <a:effectLst>
                  <a:outerShdw blurRad="38100" dist="38100" dir="2700000" algn="tl">
                    <a:srgbClr val="000000">
                      <a:alpha val="43137"/>
                    </a:srgbClr>
                  </a:outerShdw>
                </a:effectLst>
              </a:rPr>
              <a:t>A B D E F C G H J L K</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68700"/>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4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animEffect transition="in" filter="fade">
                                      <p:cBhvr>
                                        <p:cTn id="1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26</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In-order traversal</a:t>
            </a:r>
            <a:r>
              <a:rPr lang="en-US" dirty="0" smtClean="0"/>
              <a:t>: </a:t>
            </a:r>
            <a:r>
              <a:rPr lang="en-US" b="1" dirty="0" smtClean="0">
                <a:solidFill>
                  <a:srgbClr val="FF0000"/>
                </a:solidFill>
              </a:rPr>
              <a:t>???</a:t>
            </a:r>
            <a:endParaRPr lang="en-US" b="1" dirty="0">
              <a:solidFill>
                <a:srgbClr val="FF0000"/>
              </a:solidFill>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68700"/>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53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27</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fontScale="92500"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In-order traversal:  </a:t>
            </a:r>
          </a:p>
          <a:p>
            <a:pPr marL="0" indent="0" algn="ctr">
              <a:buNone/>
            </a:pPr>
            <a:r>
              <a:rPr lang="en-US" b="1" dirty="0">
                <a:solidFill>
                  <a:srgbClr val="FF0000"/>
                </a:solidFill>
                <a:effectLst>
                  <a:outerShdw blurRad="38100" dist="38100" dir="2700000" algn="tl">
                    <a:srgbClr val="000000">
                      <a:alpha val="43137"/>
                    </a:srgbClr>
                  </a:outerShdw>
                </a:effectLst>
              </a:rPr>
              <a:t>D B F E A G C L J H K</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68700"/>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5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animEffect transition="in" filter="fade">
                                      <p:cBhvr>
                                        <p:cTn id="1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28</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Post-order traversal:  </a:t>
            </a:r>
            <a:r>
              <a:rPr lang="en-US" b="1" dirty="0" smtClean="0">
                <a:solidFill>
                  <a:srgbClr val="FF0000"/>
                </a:solidFill>
                <a:effectLst>
                  <a:outerShdw blurRad="38100" dist="38100" dir="2700000" algn="tl">
                    <a:srgbClr val="000000">
                      <a:alpha val="43137"/>
                    </a:srgbClr>
                  </a:outerShdw>
                </a:effectLst>
              </a:rPr>
              <a:t>???</a:t>
            </a:r>
            <a:endParaRPr lang="en-US" b="1" dirty="0">
              <a:solidFill>
                <a:srgbClr val="FF0000"/>
              </a:solidFill>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86178"/>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7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29</a:t>
            </a:fld>
            <a:endParaRPr lang="en-US" dirty="0">
              <a:solidFill>
                <a:prstClr val="black">
                  <a:tint val="75000"/>
                </a:prstClr>
              </a:solidFill>
            </a:endParaRPr>
          </a:p>
        </p:txBody>
      </p:sp>
      <p:sp>
        <p:nvSpPr>
          <p:cNvPr id="2" name="Content Placeholder 1"/>
          <p:cNvSpPr>
            <a:spLocks noGrp="1"/>
          </p:cNvSpPr>
          <p:nvPr>
            <p:ph idx="1"/>
          </p:nvPr>
        </p:nvSpPr>
        <p:spPr>
          <a:xfrm>
            <a:off x="457200" y="1196690"/>
            <a:ext cx="8229600" cy="5661310"/>
          </a:xfrm>
        </p:spPr>
        <p:txBody>
          <a:bodyPr>
            <a:normAutofit fontScale="92500" lnSpcReduction="10000"/>
          </a:bodyPr>
          <a:lstStyle/>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lgn="ctr">
              <a:buNone/>
            </a:pPr>
            <a:r>
              <a:rPr lang="en-US" dirty="0"/>
              <a:t>Post-order traversal:  </a:t>
            </a:r>
          </a:p>
          <a:p>
            <a:pPr marL="0" indent="0" algn="ctr">
              <a:buNone/>
            </a:pPr>
            <a:r>
              <a:rPr lang="en-US" b="1" dirty="0">
                <a:solidFill>
                  <a:srgbClr val="FF0000"/>
                </a:solidFill>
                <a:effectLst>
                  <a:outerShdw blurRad="38100" dist="38100" dir="2700000" algn="tl">
                    <a:srgbClr val="000000">
                      <a:alpha val="43137"/>
                    </a:srgbClr>
                  </a:outerShdw>
                </a:effectLst>
              </a:rPr>
              <a:t>D F E B G L J K H C A</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650" y="1268700"/>
            <a:ext cx="4896680" cy="42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27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animEffect transition="in" filter="fade">
                                      <p:cBhvr>
                                        <p:cTn id="1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Complete Binary Tree</a:t>
            </a:r>
          </a:p>
        </p:txBody>
      </p:sp>
      <p:sp>
        <p:nvSpPr>
          <p:cNvPr id="2" name="Content Placeholder 1"/>
          <p:cNvSpPr>
            <a:spLocks noGrp="1"/>
          </p:cNvSpPr>
          <p:nvPr>
            <p:ph idx="1"/>
          </p:nvPr>
        </p:nvSpPr>
        <p:spPr>
          <a:xfrm>
            <a:off x="457200" y="1412720"/>
            <a:ext cx="8229600" cy="4968690"/>
          </a:xfrm>
        </p:spPr>
        <p:txBody>
          <a:bodyPr>
            <a:normAutofit/>
          </a:bodyPr>
          <a:lstStyle/>
          <a:p>
            <a:pPr marL="0" indent="0" algn="just">
              <a:buNone/>
            </a:pPr>
            <a:r>
              <a:rPr lang="en-US" dirty="0"/>
              <a:t>The tree T is said to be complete if all it’s levels, except possibly the last, have the maximum number of possible nodes, and if all the nodes at the last level appear as far left as possible.</a:t>
            </a:r>
          </a:p>
          <a:p>
            <a:pPr marL="0" indent="0" algn="just">
              <a:buNone/>
            </a:pPr>
            <a:r>
              <a:rPr lang="en-US" dirty="0"/>
              <a:t>                                          1</a:t>
            </a:r>
          </a:p>
          <a:p>
            <a:pPr marL="0" indent="0" algn="just">
              <a:buNone/>
            </a:pPr>
            <a:r>
              <a:rPr lang="en-US" dirty="0"/>
              <a:t>                        2                                     3 </a:t>
            </a:r>
          </a:p>
          <a:p>
            <a:pPr marL="0" indent="0" algn="just">
              <a:buNone/>
            </a:pPr>
            <a:r>
              <a:rPr lang="en-US" dirty="0"/>
              <a:t>               4                  5                   6                   7 </a:t>
            </a:r>
          </a:p>
          <a:p>
            <a:pPr marL="0" indent="0" algn="just">
              <a:buNone/>
            </a:pPr>
            <a:r>
              <a:rPr lang="en-US" dirty="0"/>
              <a:t>        8         9        10       11       12     13      14     15</a:t>
            </a:r>
          </a:p>
          <a:p>
            <a:pPr marL="0" indent="0" algn="just">
              <a:buNone/>
            </a:pPr>
            <a:r>
              <a:rPr lang="en-US" sz="2800" dirty="0"/>
              <a:t>   </a:t>
            </a:r>
            <a:r>
              <a:rPr lang="en-US" sz="2400" dirty="0"/>
              <a:t> 16    17    18   19    20   21    22   23    24  25  26</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3</a:t>
            </a:fld>
            <a:endParaRPr lang="en-US" dirty="0">
              <a:solidFill>
                <a:prstClr val="black">
                  <a:tint val="75000"/>
                </a:prstClr>
              </a:solidFill>
            </a:endParaRPr>
          </a:p>
        </p:txBody>
      </p:sp>
      <p:cxnSp>
        <p:nvCxnSpPr>
          <p:cNvPr id="6" name="Straight Connector 5"/>
          <p:cNvCxnSpPr/>
          <p:nvPr/>
        </p:nvCxnSpPr>
        <p:spPr>
          <a:xfrm flipH="1">
            <a:off x="3131800" y="3789050"/>
            <a:ext cx="129618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16020" y="3789050"/>
            <a:ext cx="172824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195670" y="4437140"/>
            <a:ext cx="50407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87780" y="4437140"/>
            <a:ext cx="79211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940190" y="4437140"/>
            <a:ext cx="36005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60290" y="4437140"/>
            <a:ext cx="1008140" cy="3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475570" y="5085230"/>
            <a:ext cx="360050" cy="288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51650" y="5085230"/>
            <a:ext cx="396055" cy="288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83835" y="4941210"/>
            <a:ext cx="396055" cy="432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5920" y="4941210"/>
            <a:ext cx="432060" cy="432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580140" y="5157240"/>
            <a:ext cx="14402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940190" y="5085230"/>
            <a:ext cx="360050" cy="180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452400" y="4941210"/>
            <a:ext cx="216030" cy="324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884460" y="4941210"/>
            <a:ext cx="360050" cy="324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115520" y="5661310"/>
            <a:ext cx="14402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475570" y="5661310"/>
            <a:ext cx="180025"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95670" y="5661310"/>
            <a:ext cx="54007"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47705" y="5661310"/>
            <a:ext cx="252035"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275820" y="5661310"/>
            <a:ext cx="108015"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581862" y="5661310"/>
            <a:ext cx="198028"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211950" y="5661310"/>
            <a:ext cx="21603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72000" y="5661310"/>
            <a:ext cx="28804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436120" y="5661310"/>
            <a:ext cx="14402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652150" y="5661310"/>
            <a:ext cx="288040" cy="21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300240" y="5661310"/>
            <a:ext cx="144020" cy="216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999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30</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457200" y="1196690"/>
                <a:ext cx="8229600" cy="5159660"/>
              </a:xfrm>
            </p:spPr>
            <p:txBody>
              <a:bodyPr>
                <a:normAutofit/>
              </a:bodyPr>
              <a:lstStyle/>
              <a:p>
                <a:pPr marL="0" indent="0">
                  <a:buNone/>
                </a:pPr>
                <a:r>
                  <a:rPr lang="en-US" dirty="0" smtClean="0"/>
                  <a:t>Let E denote the following algebraic equation.</a:t>
                </a:r>
              </a:p>
              <a:p>
                <a:pPr marL="0" indent="0" algn="ctr">
                  <a:buNone/>
                </a:pPr>
                <a14:m>
                  <m:oMath xmlns:m="http://schemas.openxmlformats.org/officeDocument/2006/math">
                    <m:d>
                      <m:dPr>
                        <m:begChr m:val="["/>
                        <m:endChr m:val="]"/>
                        <m:ctrlP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dPr>
                      <m:e>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𝒂</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d>
                          <m:dPr>
                            <m:ctrlP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dPr>
                          <m:e>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𝒃</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𝒄</m:t>
                            </m:r>
                          </m:e>
                        </m:d>
                      </m:e>
                    </m:d>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𝒅</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𝒆</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𝒇</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𝒈</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𝒉</m:t>
                    </m:r>
                    <m:r>
                      <a:rPr lang="en-US" sz="36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oMath>
                </a14:m>
                <a:r>
                  <a:rPr lang="en-US" sz="3600" dirty="0" smtClean="0">
                    <a:solidFill>
                      <a:schemeClr val="tx1"/>
                    </a:solidFill>
                    <a:effectLst>
                      <a:outerShdw blurRad="38100" dist="38100" dir="2700000" algn="tl">
                        <a:srgbClr val="000000">
                          <a:alpha val="43137"/>
                        </a:srgbClr>
                      </a:outerShdw>
                    </a:effectLst>
                  </a:rPr>
                  <a:t>]</a:t>
                </a:r>
                <a:endParaRPr lang="en-US" sz="3600" dirty="0">
                  <a:solidFill>
                    <a:schemeClr val="tx1"/>
                  </a:solidFill>
                  <a:effectLst>
                    <a:outerShdw blurRad="38100" dist="38100" dir="2700000" algn="tl">
                      <a:srgbClr val="000000">
                        <a:alpha val="43137"/>
                      </a:srgbClr>
                    </a:outerShdw>
                  </a:effectLst>
                </a:endParaRPr>
              </a:p>
              <a:p>
                <a:pPr marL="514350" indent="-514350">
                  <a:buAutoNum type="arabicPeriod"/>
                </a:pPr>
                <a:endParaRPr lang="en-US" dirty="0"/>
              </a:p>
              <a:p>
                <a:pPr marL="571500" indent="-571500">
                  <a:buAutoNum type="romanLcParenBoth"/>
                </a:pPr>
                <a:r>
                  <a:rPr lang="en-US" dirty="0" smtClean="0"/>
                  <a:t>Draw the corresponding binary tree T. </a:t>
                </a:r>
              </a:p>
              <a:p>
                <a:pPr marL="571500" indent="-571500">
                  <a:buAutoNum type="romanLcParenBoth"/>
                </a:pPr>
                <a:r>
                  <a:rPr lang="en-US" dirty="0" smtClean="0"/>
                  <a:t>Also traverse the Preorder and </a:t>
                </a:r>
                <a:r>
                  <a:rPr lang="en-US" dirty="0" err="1"/>
                  <a:t>P</a:t>
                </a:r>
                <a:r>
                  <a:rPr lang="en-US" dirty="0" err="1" smtClean="0"/>
                  <a:t>ostorder</a:t>
                </a:r>
                <a:r>
                  <a:rPr lang="en-US" dirty="0" smtClean="0"/>
                  <a:t> traversal of the corresponding </a:t>
                </a:r>
                <a:r>
                  <a:rPr lang="en-US" smtClean="0"/>
                  <a:t>binary tree T.</a:t>
                </a: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a:p>
                <a:pPr marL="0" indent="0">
                  <a:buNone/>
                </a:pP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457200" y="1196690"/>
                <a:ext cx="8229600" cy="5159660"/>
              </a:xfrm>
              <a:blipFill>
                <a:blip r:embed="rId3"/>
                <a:stretch>
                  <a:fillRect l="-1926" t="-1535"/>
                </a:stretch>
              </a:blipFill>
            </p:spPr>
            <p:txBody>
              <a:bodyPr/>
              <a:lstStyle/>
              <a:p>
                <a:r>
                  <a:rPr lang="en-US">
                    <a:noFill/>
                  </a:rPr>
                  <a:t> </a:t>
                </a:r>
              </a:p>
            </p:txBody>
          </p:sp>
        </mc:Fallback>
      </mc:AlternateContent>
    </p:spTree>
    <p:extLst>
      <p:ext uri="{BB962C8B-B14F-4D97-AF65-F5344CB8AC3E}">
        <p14:creationId xmlns:p14="http://schemas.microsoft.com/office/powerpoint/2010/main" val="767557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Traversing Binary Trees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31</a:t>
            </a:fld>
            <a:endParaRPr lang="en-US" dirty="0">
              <a:solidFill>
                <a:prstClr val="black">
                  <a:tint val="75000"/>
                </a:prst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20" y="1124680"/>
            <a:ext cx="8432206" cy="54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1615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440" y="2492870"/>
            <a:ext cx="8229600" cy="1143000"/>
          </a:xfrm>
        </p:spPr>
        <p:txBody>
          <a:bodyPr/>
          <a:lstStyle/>
          <a:p>
            <a:r>
              <a:rPr lang="en-US" b="1" dirty="0">
                <a:effectLst>
                  <a:outerShdw blurRad="38100" dist="38100" dir="2700000" algn="tl">
                    <a:srgbClr val="000000">
                      <a:alpha val="43137"/>
                    </a:srgbClr>
                  </a:outerShdw>
                </a:effectLst>
              </a:rPr>
              <a:t>Thank you……</a:t>
            </a:r>
          </a:p>
        </p:txBody>
      </p:sp>
      <p:sp>
        <p:nvSpPr>
          <p:cNvPr id="4" name="Slide Number Placeholder 3"/>
          <p:cNvSpPr>
            <a:spLocks noGrp="1"/>
          </p:cNvSpPr>
          <p:nvPr>
            <p:ph type="sldNum" sz="quarter" idx="12"/>
          </p:nvPr>
        </p:nvSpPr>
        <p:spPr/>
        <p:txBody>
          <a:bodyPr/>
          <a:lstStyle/>
          <a:p>
            <a:fld id="{9E7E0763-8C84-4A0C-BF22-E8FBB0D34350}" type="slidenum">
              <a:rPr lang="en-US" smtClean="0"/>
              <a:pPr/>
              <a:t>32</a:t>
            </a:fld>
            <a:endParaRPr lang="en-US"/>
          </a:p>
        </p:txBody>
      </p:sp>
    </p:spTree>
    <p:extLst>
      <p:ext uri="{BB962C8B-B14F-4D97-AF65-F5344CB8AC3E}">
        <p14:creationId xmlns:p14="http://schemas.microsoft.com/office/powerpoint/2010/main" val="303481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Example of Complete Binary Tree</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4</a:t>
            </a:fld>
            <a:endParaRPr lang="en-US" dirty="0">
              <a:solidFill>
                <a:prstClr val="black">
                  <a:tint val="75000"/>
                </a:prstClr>
              </a:solidFill>
            </a:endParaRPr>
          </a:p>
        </p:txBody>
      </p:sp>
      <p:pic>
        <p:nvPicPr>
          <p:cNvPr id="2150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10" y="1484730"/>
            <a:ext cx="8439638" cy="424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05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Extended Binary Trees: 2-Trees</a:t>
            </a:r>
          </a:p>
        </p:txBody>
      </p:sp>
      <p:sp>
        <p:nvSpPr>
          <p:cNvPr id="2" name="Content Placeholder 1"/>
          <p:cNvSpPr>
            <a:spLocks noGrp="1"/>
          </p:cNvSpPr>
          <p:nvPr>
            <p:ph idx="1"/>
          </p:nvPr>
        </p:nvSpPr>
        <p:spPr>
          <a:xfrm>
            <a:off x="457200" y="1412720"/>
            <a:ext cx="8229600" cy="5256730"/>
          </a:xfrm>
        </p:spPr>
        <p:txBody>
          <a:bodyPr>
            <a:normAutofit/>
          </a:bodyPr>
          <a:lstStyle/>
          <a:p>
            <a:pPr marL="0" indent="0" algn="just">
              <a:buNone/>
            </a:pPr>
            <a:r>
              <a:rPr lang="en-US" sz="2400" dirty="0"/>
              <a:t>A binary tree T is said to be 2-tree or an extended binary tree if each node N has either 0 or 2 children. In such case, the nodes with 2 children are called internal nodes, and the nodes with 0 children are called external nodes. </a:t>
            </a:r>
          </a:p>
          <a:p>
            <a:pPr marL="0" indent="0" algn="just">
              <a:buNone/>
            </a:pPr>
            <a:endParaRPr lang="en-US" sz="2400" dirty="0"/>
          </a:p>
          <a:p>
            <a:pPr marL="0" indent="0" algn="just">
              <a:buNone/>
            </a:pPr>
            <a:r>
              <a:rPr lang="en-US" sz="2400" dirty="0"/>
              <a:t>                                                                                    </a:t>
            </a:r>
          </a:p>
          <a:p>
            <a:pPr marL="0" indent="0" algn="just">
              <a:buNone/>
            </a:pPr>
            <a:endParaRPr lang="en-US" sz="2400" dirty="0"/>
          </a:p>
          <a:p>
            <a:pPr marL="0" indent="0" algn="just">
              <a:buNone/>
            </a:pPr>
            <a:r>
              <a:rPr lang="en-US" sz="2400" dirty="0"/>
              <a:t>                                                                                                 </a:t>
            </a:r>
          </a:p>
          <a:p>
            <a:pPr marL="0" indent="0" algn="just">
              <a:buNone/>
            </a:pPr>
            <a:endParaRPr lang="en-US" sz="2400" dirty="0"/>
          </a:p>
          <a:p>
            <a:pPr marL="0" indent="0" algn="just">
              <a:buNone/>
            </a:pPr>
            <a:r>
              <a:rPr lang="en-US" sz="2400" dirty="0"/>
              <a:t>                                                                                 </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5</a:t>
            </a:fld>
            <a:endParaRPr lang="en-US" dirty="0">
              <a:solidFill>
                <a:prstClr val="black">
                  <a:tint val="75000"/>
                </a:prstClr>
              </a:solidFill>
            </a:endParaRPr>
          </a:p>
        </p:txBody>
      </p:sp>
      <p:sp>
        <p:nvSpPr>
          <p:cNvPr id="3" name="Oval 2"/>
          <p:cNvSpPr/>
          <p:nvPr/>
        </p:nvSpPr>
        <p:spPr>
          <a:xfrm>
            <a:off x="1979640" y="350101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5774665" y="3480245"/>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1259540" y="431830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2627730" y="432019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5076070" y="431830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6822630" y="431830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2214875" y="5160336"/>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6372250" y="5078185"/>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683460" y="5078185"/>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Oval 13"/>
          <p:cNvSpPr/>
          <p:nvPr/>
        </p:nvSpPr>
        <p:spPr>
          <a:xfrm>
            <a:off x="4716020" y="508523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465007" y="5085230"/>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7524410" y="5044351"/>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2848835" y="573332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6930420" y="5792760"/>
            <a:ext cx="216030" cy="2160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4211950" y="5733320"/>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5331739" y="5762038"/>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6105715" y="5762037"/>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6539560" y="6309400"/>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p:nvSpPr>
        <p:spPr>
          <a:xfrm>
            <a:off x="7422924" y="6309399"/>
            <a:ext cx="266535" cy="277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Connector 24"/>
          <p:cNvCxnSpPr>
            <a:stCxn id="3" idx="3"/>
          </p:cNvCxnSpPr>
          <p:nvPr/>
        </p:nvCxnSpPr>
        <p:spPr>
          <a:xfrm flipH="1">
            <a:off x="1367555" y="3685403"/>
            <a:ext cx="643722" cy="63289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3" idx="5"/>
            <a:endCxn id="8" idx="0"/>
          </p:cNvCxnSpPr>
          <p:nvPr/>
        </p:nvCxnSpPr>
        <p:spPr>
          <a:xfrm>
            <a:off x="2164033" y="3685403"/>
            <a:ext cx="571712" cy="63478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stCxn id="7" idx="3"/>
            <a:endCxn id="13" idx="0"/>
          </p:cNvCxnSpPr>
          <p:nvPr/>
        </p:nvCxnSpPr>
        <p:spPr>
          <a:xfrm flipH="1">
            <a:off x="791475" y="4502693"/>
            <a:ext cx="499702" cy="57549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8" idx="4"/>
            <a:endCxn id="11" idx="0"/>
          </p:cNvCxnSpPr>
          <p:nvPr/>
        </p:nvCxnSpPr>
        <p:spPr>
          <a:xfrm flipH="1">
            <a:off x="2322890" y="4536220"/>
            <a:ext cx="412855" cy="6241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1" idx="5"/>
            <a:endCxn id="17" idx="1"/>
          </p:cNvCxnSpPr>
          <p:nvPr/>
        </p:nvCxnSpPr>
        <p:spPr>
          <a:xfrm>
            <a:off x="2399268" y="5344729"/>
            <a:ext cx="481204" cy="42022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6" idx="4"/>
            <a:endCxn id="9" idx="0"/>
          </p:cNvCxnSpPr>
          <p:nvPr/>
        </p:nvCxnSpPr>
        <p:spPr>
          <a:xfrm flipH="1">
            <a:off x="5184085" y="3696275"/>
            <a:ext cx="698595" cy="62202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6" idx="5"/>
            <a:endCxn id="10" idx="1"/>
          </p:cNvCxnSpPr>
          <p:nvPr/>
        </p:nvCxnSpPr>
        <p:spPr>
          <a:xfrm>
            <a:off x="5959058" y="3664638"/>
            <a:ext cx="895209" cy="685299"/>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stCxn id="9" idx="3"/>
            <a:endCxn id="14" idx="1"/>
          </p:cNvCxnSpPr>
          <p:nvPr/>
        </p:nvCxnSpPr>
        <p:spPr>
          <a:xfrm flipH="1">
            <a:off x="4747657" y="4502693"/>
            <a:ext cx="360050" cy="61417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a:stCxn id="9" idx="5"/>
            <a:endCxn id="15" idx="0"/>
          </p:cNvCxnSpPr>
          <p:nvPr/>
        </p:nvCxnSpPr>
        <p:spPr>
          <a:xfrm>
            <a:off x="5260463" y="4502693"/>
            <a:ext cx="337812" cy="58253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a:stCxn id="10" idx="2"/>
            <a:endCxn id="12" idx="0"/>
          </p:cNvCxnSpPr>
          <p:nvPr/>
        </p:nvCxnSpPr>
        <p:spPr>
          <a:xfrm flipH="1">
            <a:off x="6480265" y="4426315"/>
            <a:ext cx="342365" cy="65187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a:stCxn id="10" idx="5"/>
            <a:endCxn id="16" idx="0"/>
          </p:cNvCxnSpPr>
          <p:nvPr/>
        </p:nvCxnSpPr>
        <p:spPr>
          <a:xfrm>
            <a:off x="7007023" y="4502693"/>
            <a:ext cx="650655" cy="54165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stCxn id="14" idx="3"/>
            <a:endCxn id="19" idx="0"/>
          </p:cNvCxnSpPr>
          <p:nvPr/>
        </p:nvCxnSpPr>
        <p:spPr>
          <a:xfrm flipH="1">
            <a:off x="4345218" y="5269623"/>
            <a:ext cx="402439" cy="463697"/>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stCxn id="14" idx="5"/>
            <a:endCxn id="20" idx="0"/>
          </p:cNvCxnSpPr>
          <p:nvPr/>
        </p:nvCxnSpPr>
        <p:spPr>
          <a:xfrm>
            <a:off x="4900413" y="5269623"/>
            <a:ext cx="564594" cy="49241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12" idx="3"/>
            <a:endCxn id="21" idx="0"/>
          </p:cNvCxnSpPr>
          <p:nvPr/>
        </p:nvCxnSpPr>
        <p:spPr>
          <a:xfrm flipH="1">
            <a:off x="6238983" y="5262578"/>
            <a:ext cx="164904" cy="49945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a:stCxn id="12" idx="5"/>
            <a:endCxn id="18" idx="0"/>
          </p:cNvCxnSpPr>
          <p:nvPr/>
        </p:nvCxnSpPr>
        <p:spPr>
          <a:xfrm>
            <a:off x="6556643" y="5262578"/>
            <a:ext cx="481792" cy="530182"/>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stCxn id="18" idx="3"/>
            <a:endCxn id="22" idx="0"/>
          </p:cNvCxnSpPr>
          <p:nvPr/>
        </p:nvCxnSpPr>
        <p:spPr>
          <a:xfrm flipH="1">
            <a:off x="6672828" y="5977153"/>
            <a:ext cx="289229" cy="332247"/>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18" idx="5"/>
            <a:endCxn id="23" idx="0"/>
          </p:cNvCxnSpPr>
          <p:nvPr/>
        </p:nvCxnSpPr>
        <p:spPr>
          <a:xfrm>
            <a:off x="7114813" y="5977153"/>
            <a:ext cx="441379" cy="33224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297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1412720"/>
            <a:ext cx="8229600" cy="4968690"/>
          </a:xfrm>
        </p:spPr>
        <p:txBody>
          <a:bodyPr>
            <a:normAutofit/>
          </a:bodyPr>
          <a:lstStyle/>
          <a:p>
            <a:pPr algn="just">
              <a:buFont typeface="Wingdings" pitchFamily="2" charset="2"/>
              <a:buChar char="q"/>
            </a:pPr>
            <a:r>
              <a:rPr lang="en-US" dirty="0"/>
              <a:t>Array representation </a:t>
            </a:r>
          </a:p>
          <a:p>
            <a:pPr algn="just">
              <a:buFont typeface="Wingdings" pitchFamily="2" charset="2"/>
              <a:buChar char="q"/>
            </a:pPr>
            <a:r>
              <a:rPr lang="en-US" dirty="0"/>
              <a:t>Linked representation</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3428364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50042"/>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1412720"/>
            <a:ext cx="8229600" cy="4968690"/>
          </a:xfrm>
        </p:spPr>
        <p:txBody>
          <a:bodyPr>
            <a:normAutofit/>
          </a:bodyPr>
          <a:lstStyle/>
          <a:p>
            <a:pPr algn="just">
              <a:buFont typeface="Wingdings" pitchFamily="2" charset="2"/>
              <a:buChar char="q"/>
            </a:pPr>
            <a:r>
              <a:rPr lang="en-US" dirty="0"/>
              <a:t>Linked representation</a:t>
            </a:r>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r>
              <a:rPr lang="en-US" sz="1800" dirty="0"/>
              <a:t>Furthermore ROOT will contain the location of the root R of T. If any </a:t>
            </a:r>
            <a:r>
              <a:rPr lang="en-US" sz="1800" dirty="0" err="1"/>
              <a:t>subtree</a:t>
            </a:r>
            <a:r>
              <a:rPr lang="en-US" sz="1800" dirty="0"/>
              <a:t> is empty, then the corresponding pointer will contain the null value; if the tree itself is empty, then ROOT will contain the null value.</a:t>
            </a:r>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7</a:t>
            </a:fld>
            <a:endParaRPr lang="en-US" dirty="0">
              <a:solidFill>
                <a:prstClr val="black">
                  <a:tint val="75000"/>
                </a:prstClr>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132820"/>
            <a:ext cx="81534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78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2002"/>
          </a:xfrm>
        </p:spPr>
        <p:txBody>
          <a:bodyPr>
            <a:normAutofit fontScale="90000"/>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908650"/>
            <a:ext cx="8229600" cy="5832810"/>
          </a:xfrm>
        </p:spPr>
        <p:txBody>
          <a:bodyPr>
            <a:normAutofit/>
          </a:bodyPr>
          <a:lstStyle/>
          <a:p>
            <a:pPr marL="0" indent="0" algn="just">
              <a:buNone/>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8</a:t>
            </a:fld>
            <a:endParaRPr lang="en-US" dirty="0">
              <a:solidFill>
                <a:prstClr val="black">
                  <a:tint val="75000"/>
                </a:prst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0" y="1080850"/>
            <a:ext cx="4587533" cy="238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173" y="1080850"/>
            <a:ext cx="4387148" cy="530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7560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2002"/>
          </a:xfrm>
        </p:spPr>
        <p:txBody>
          <a:bodyPr>
            <a:normAutofit fontScale="90000"/>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Binary Tree Representation</a:t>
            </a:r>
          </a:p>
        </p:txBody>
      </p:sp>
      <p:sp>
        <p:nvSpPr>
          <p:cNvPr id="2" name="Content Placeholder 1"/>
          <p:cNvSpPr>
            <a:spLocks noGrp="1"/>
          </p:cNvSpPr>
          <p:nvPr>
            <p:ph idx="1"/>
          </p:nvPr>
        </p:nvSpPr>
        <p:spPr>
          <a:xfrm>
            <a:off x="457200" y="908650"/>
            <a:ext cx="8229600" cy="5832810"/>
          </a:xfrm>
        </p:spPr>
        <p:txBody>
          <a:bodyPr>
            <a:normAutofit/>
          </a:bodyPr>
          <a:lstStyle/>
          <a:p>
            <a:pPr marL="0" indent="0" algn="just">
              <a:buNone/>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algn="just">
              <a:buFont typeface="Wingdings" pitchFamily="2" charset="2"/>
              <a:buChar char="q"/>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9</a:t>
            </a:fld>
            <a:endParaRPr lang="en-US" dirty="0">
              <a:solidFill>
                <a:prstClr val="black">
                  <a:tint val="75000"/>
                </a:prstClr>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0" y="934200"/>
            <a:ext cx="7921100" cy="54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733736"/>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5276</TotalTime>
  <Words>511</Words>
  <Application>Microsoft Office PowerPoint</Application>
  <PresentationFormat>On-screen Show (4:3)</PresentationFormat>
  <Paragraphs>238</Paragraphs>
  <Slides>32</Slides>
  <Notes>30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32</vt:i4>
      </vt:variant>
    </vt:vector>
  </HeadingPairs>
  <TitlesOfParts>
    <vt:vector size="46" baseType="lpstr">
      <vt:lpstr>ＭＳ Ｐゴシック</vt:lpstr>
      <vt:lpstr>Arial</vt:lpstr>
      <vt:lpstr>Calibri</vt:lpstr>
      <vt:lpstr>Cambria Math</vt:lpstr>
      <vt:lpstr>Georgia</vt:lpstr>
      <vt:lpstr>Times New Roman</vt:lpstr>
      <vt:lpstr>Trebuchet MS</vt:lpstr>
      <vt:lpstr>Wingdings</vt:lpstr>
      <vt:lpstr>1_Custom Design</vt:lpstr>
      <vt:lpstr>Custom Design</vt:lpstr>
      <vt:lpstr>Slipstream</vt:lpstr>
      <vt:lpstr>Office Theme</vt:lpstr>
      <vt:lpstr>3_Office Theme</vt:lpstr>
      <vt:lpstr>1_Slipstream</vt:lpstr>
      <vt:lpstr>Data Structures  ICT-1211  Information and Communication Technology</vt:lpstr>
      <vt:lpstr>TREES</vt:lpstr>
      <vt:lpstr>Complete Binary Tree</vt:lpstr>
      <vt:lpstr>Example of Complete Binary Tree</vt:lpstr>
      <vt:lpstr>Extended Binary Trees: 2-Trees</vt:lpstr>
      <vt:lpstr>Binary Tree Representation</vt:lpstr>
      <vt:lpstr>Binary Tree Representation</vt:lpstr>
      <vt:lpstr>Binary Tree Representation</vt:lpstr>
      <vt:lpstr>Binary Tree Representation</vt:lpstr>
      <vt:lpstr>Binary Tree Representation</vt:lpstr>
      <vt:lpstr>Array Representation of Binary Tree </vt:lpstr>
      <vt:lpstr>Array Representation of Binary Tree </vt:lpstr>
      <vt:lpstr>Binary Tree Representation</vt:lpstr>
      <vt:lpstr>Binary Tree Representation</vt:lpstr>
      <vt:lpstr>Incomplete Binary Tree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Traversing Binary Trees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Davis</dc:creator>
  <cp:lastModifiedBy>ICT CHAIRMAN</cp:lastModifiedBy>
  <cp:revision>721</cp:revision>
  <dcterms:created xsi:type="dcterms:W3CDTF">2006-08-30T10:11:05Z</dcterms:created>
  <dcterms:modified xsi:type="dcterms:W3CDTF">2025-09-02T04:14:03Z</dcterms:modified>
</cp:coreProperties>
</file>